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5143500" cx="9144000"/>
  <p:notesSz cx="6858000" cy="9144000"/>
  <p:embeddedFontLst>
    <p:embeddedFont>
      <p:font typeface="Montserrat"/>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bold.fntdata"/><Relationship Id="rId20" Type="http://schemas.openxmlformats.org/officeDocument/2006/relationships/slide" Target="slides/slide15.xml"/><Relationship Id="rId42" Type="http://schemas.openxmlformats.org/officeDocument/2006/relationships/font" Target="fonts/Montserrat-boldItalic.fntdata"/><Relationship Id="rId41" Type="http://schemas.openxmlformats.org/officeDocument/2006/relationships/font" Target="fonts/Montserrat-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Montserrat-regular.fntdata"/><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 name="Google Shape;5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798d100a2e_0_85: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798d100a2e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798d100a2e_0_91: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798d100a2e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798d100a2e_0_96: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798d100a2e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798d100a2e_0_104: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798d100a2e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b594a35154_5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b594a35154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798d100a2e_0_39: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798d100a2e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798d100a2e_0_117: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798d100a2e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798d100a2e_0_49: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798d100a2e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798d100a2e_0_136: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798d100a2e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798d100a2e_0_142: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798d100a2e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a9b0fa6a94_0_5: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a9b0fa6a9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798d100a2e_0_148: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798d100a2e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798d100a2e_0_154: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798d100a2e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a9b0fa6a94_0_5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a9b0fa6a94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798d100a2e_0_175: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798d100a2e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b9acff05ba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b9acff05b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798d100a2e_0_168: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798d100a2e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798d100a2e_0_129: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798d100a2e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798d100a2e_0_57: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798d100a2e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798d100a2e_0_205: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798d100a2e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798d100a2e_0_194: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798d100a2e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a9b0fa6a94_0_1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a9b0fa6a9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798d100a2e_0_188: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798d100a2e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a9b0fa6a94_0_25: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a9b0fa6a94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a9b0fa6a94_0_3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a9b0fa6a94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a9b0fa6a94_0_35: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a9b0fa6a94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a9b0fa6a94_0_6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a9b0fa6a94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a9b0fa6a94_0_4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a9b0fa6a94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a9b0fa6a94_0_45: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a9b0fa6a94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798d100a2e_0_17: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798d100a2e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798d100a2e_0_24: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798d100a2e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798d100a2e_0_78: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798d100a2e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sp>
        <p:nvSpPr>
          <p:cNvPr id="11" name="Google Shape;11;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2" name="Google Shape;12;p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3" name="Google Shape;13;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5" name="Shape 45"/>
        <p:cNvGrpSpPr/>
        <p:nvPr/>
      </p:nvGrpSpPr>
      <p:grpSpPr>
        <a:xfrm>
          <a:off x="0" y="0"/>
          <a:ext cx="0" cy="0"/>
          <a:chOff x="0" y="0"/>
          <a:chExt cx="0" cy="0"/>
        </a:xfrm>
      </p:grpSpPr>
      <p:sp>
        <p:nvSpPr>
          <p:cNvPr id="46" name="Google Shape;46;p11"/>
          <p:cNvSpPr txBox="1"/>
          <p:nvPr>
            <p:ph hasCustomPrompt="1" type="title"/>
          </p:nvPr>
        </p:nvSpPr>
        <p:spPr>
          <a:xfrm>
            <a:off x="311700" y="1106125"/>
            <a:ext cx="8520600" cy="1963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7" name="Google Shape;47;p11"/>
          <p:cNvSpPr txBox="1"/>
          <p:nvPr>
            <p:ph idx="1" type="body"/>
          </p:nvPr>
        </p:nvSpPr>
        <p:spPr>
          <a:xfrm>
            <a:off x="311700" y="3152225"/>
            <a:ext cx="8520600" cy="13005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8" name="Google Shape;48;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9" name="Shape 49"/>
        <p:cNvGrpSpPr/>
        <p:nvPr/>
      </p:nvGrpSpPr>
      <p:grpSpPr>
        <a:xfrm>
          <a:off x="0" y="0"/>
          <a:ext cx="0" cy="0"/>
          <a:chOff x="0" y="0"/>
          <a:chExt cx="0" cy="0"/>
        </a:xfrm>
      </p:grpSpPr>
      <p:sp>
        <p:nvSpPr>
          <p:cNvPr id="50" name="Google Shape;50;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 name="Shape 14"/>
        <p:cNvGrpSpPr/>
        <p:nvPr/>
      </p:nvGrpSpPr>
      <p:grpSpPr>
        <a:xfrm>
          <a:off x="0" y="0"/>
          <a:ext cx="0" cy="0"/>
          <a:chOff x="0" y="0"/>
          <a:chExt cx="0" cy="0"/>
        </a:xfrm>
      </p:grpSpPr>
      <p:sp>
        <p:nvSpPr>
          <p:cNvPr id="15" name="Google Shape;15;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6" name="Google Shape;16;p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7" name="Google Shape;17;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 name="Shape 18"/>
        <p:cNvGrpSpPr/>
        <p:nvPr/>
      </p:nvGrpSpPr>
      <p:grpSpPr>
        <a:xfrm>
          <a:off x="0" y="0"/>
          <a:ext cx="0" cy="0"/>
          <a:chOff x="0" y="0"/>
          <a:chExt cx="0" cy="0"/>
        </a:xfrm>
      </p:grpSpPr>
      <p:sp>
        <p:nvSpPr>
          <p:cNvPr id="19" name="Google Shape;19;p4"/>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0" name="Google Shape;20;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3" name="Google Shape;23;p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8" name="Google Shape;28;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1" name="Google Shape;31;p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sp>
        <p:nvSpPr>
          <p:cNvPr id="34" name="Google Shape;34;p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5" name="Google Shape;35;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9" name="Google Shape;39;p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0" name="Google Shape;40;p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1" name="Google Shape;41;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 name="Shape 42"/>
        <p:cNvGrpSpPr/>
        <p:nvPr/>
      </p:nvGrpSpPr>
      <p:grpSpPr>
        <a:xfrm>
          <a:off x="0" y="0"/>
          <a:ext cx="0" cy="0"/>
          <a:chOff x="0" y="0"/>
          <a:chExt cx="0" cy="0"/>
        </a:xfrm>
      </p:grpSpPr>
      <p:sp>
        <p:nvSpPr>
          <p:cNvPr id="43" name="Google Shape;43;p1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4" name="Google Shape;44;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15.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pic>
        <p:nvPicPr>
          <p:cNvPr id="9" name="Google Shape;9;p1"/>
          <p:cNvPicPr preferRelativeResize="0"/>
          <p:nvPr/>
        </p:nvPicPr>
        <p:blipFill rotWithShape="1">
          <a:blip r:embed="rId1">
            <a:alphaModFix/>
          </a:blip>
          <a:srcRect b="0" l="0" r="0" t="0"/>
          <a:stretch/>
        </p:blipFill>
        <p:spPr>
          <a:xfrm>
            <a:off x="8602975" y="66525"/>
            <a:ext cx="348619" cy="357956"/>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image" Target="../media/image23.png"/><Relationship Id="rId6" Type="http://schemas.openxmlformats.org/officeDocument/2006/relationships/image" Target="../media/image24.png"/><Relationship Id="rId7"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3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3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3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3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sp>
        <p:nvSpPr>
          <p:cNvPr id="55" name="Google Shape;55;p13"/>
          <p:cNvSpPr txBox="1"/>
          <p:nvPr>
            <p:ph type="ctrTitle"/>
          </p:nvPr>
        </p:nvSpPr>
        <p:spPr>
          <a:xfrm>
            <a:off x="315750" y="594900"/>
            <a:ext cx="8512500" cy="3226200"/>
          </a:xfrm>
          <a:prstGeom prst="rect">
            <a:avLst/>
          </a:prstGeom>
          <a:noFill/>
          <a:ln>
            <a:noFill/>
          </a:ln>
        </p:spPr>
        <p:txBody>
          <a:bodyPr anchorCtr="0" anchor="b" bIns="91425" lIns="91425" spcFirstLastPara="1" rIns="91425" wrap="square" tIns="91425">
            <a:noAutofit/>
          </a:bodyPr>
          <a:lstStyle/>
          <a:p>
            <a:pPr indent="457200" lvl="0" marL="914400" rtl="0" algn="just">
              <a:lnSpc>
                <a:spcPct val="100000"/>
              </a:lnSpc>
              <a:spcBef>
                <a:spcPts val="0"/>
              </a:spcBef>
              <a:spcAft>
                <a:spcPts val="0"/>
              </a:spcAft>
              <a:buSzPts val="5200"/>
              <a:buNone/>
            </a:pPr>
            <a:r>
              <a:rPr b="1" lang="en-GB" sz="4200">
                <a:solidFill>
                  <a:srgbClr val="CC0000"/>
                </a:solidFill>
                <a:latin typeface="Montserrat"/>
                <a:ea typeface="Montserrat"/>
                <a:cs typeface="Montserrat"/>
                <a:sym typeface="Montserrat"/>
              </a:rPr>
              <a:t>Capstone Project </a:t>
            </a:r>
            <a:endParaRPr b="1" sz="4200">
              <a:solidFill>
                <a:srgbClr val="CC0000"/>
              </a:solidFill>
              <a:latin typeface="Montserrat"/>
              <a:ea typeface="Montserrat"/>
              <a:cs typeface="Montserrat"/>
              <a:sym typeface="Montserrat"/>
            </a:endParaRPr>
          </a:p>
          <a:p>
            <a:pPr indent="0" lvl="0" marL="0" rtl="0" algn="just">
              <a:lnSpc>
                <a:spcPct val="100000"/>
              </a:lnSpc>
              <a:spcBef>
                <a:spcPts val="0"/>
              </a:spcBef>
              <a:spcAft>
                <a:spcPts val="0"/>
              </a:spcAft>
              <a:buSzPts val="5200"/>
              <a:buNone/>
            </a:pPr>
            <a:r>
              <a:rPr b="1" lang="en-GB" sz="3600">
                <a:solidFill>
                  <a:schemeClr val="lt1"/>
                </a:solidFill>
                <a:latin typeface="Montserrat"/>
                <a:ea typeface="Montserrat"/>
                <a:cs typeface="Montserrat"/>
                <a:sym typeface="Montserrat"/>
              </a:rPr>
              <a:t> </a:t>
            </a:r>
            <a:r>
              <a:rPr b="1" lang="en-GB" sz="3600">
                <a:solidFill>
                  <a:schemeClr val="lt1"/>
                </a:solidFill>
                <a:latin typeface="Montserrat"/>
                <a:ea typeface="Montserrat"/>
                <a:cs typeface="Montserrat"/>
                <a:sym typeface="Montserrat"/>
              </a:rPr>
              <a:t>Topic Modeling on News Articles </a:t>
            </a:r>
            <a:endParaRPr b="1" sz="3600">
              <a:solidFill>
                <a:schemeClr val="lt1"/>
              </a:solidFill>
              <a:latin typeface="Montserrat"/>
              <a:ea typeface="Montserrat"/>
              <a:cs typeface="Montserrat"/>
              <a:sym typeface="Montserrat"/>
            </a:endParaRPr>
          </a:p>
          <a:p>
            <a:pPr indent="0" lvl="0" marL="0" rtl="0" algn="ctr">
              <a:lnSpc>
                <a:spcPct val="100000"/>
              </a:lnSpc>
              <a:spcBef>
                <a:spcPts val="0"/>
              </a:spcBef>
              <a:spcAft>
                <a:spcPts val="0"/>
              </a:spcAft>
              <a:buSzPts val="5200"/>
              <a:buNone/>
            </a:pPr>
            <a:r>
              <a:t/>
            </a:r>
            <a:endParaRPr b="1" sz="3600">
              <a:solidFill>
                <a:schemeClr val="lt1"/>
              </a:solidFill>
              <a:latin typeface="Montserrat"/>
              <a:ea typeface="Montserrat"/>
              <a:cs typeface="Montserrat"/>
              <a:sym typeface="Montserrat"/>
            </a:endParaRPr>
          </a:p>
          <a:p>
            <a:pPr indent="0" lvl="0" marL="0" rtl="0" algn="ctr">
              <a:spcBef>
                <a:spcPts val="0"/>
              </a:spcBef>
              <a:spcAft>
                <a:spcPts val="0"/>
              </a:spcAft>
              <a:buSzPts val="5200"/>
              <a:buNone/>
            </a:pPr>
            <a:r>
              <a:t/>
            </a:r>
            <a:endParaRPr b="1" sz="1600">
              <a:solidFill>
                <a:schemeClr val="lt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2"/>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WordCloud - Business</a:t>
            </a:r>
            <a:endParaRPr b="1">
              <a:latin typeface="Montserrat"/>
              <a:ea typeface="Montserrat"/>
              <a:cs typeface="Montserrat"/>
              <a:sym typeface="Montserrat"/>
            </a:endParaRPr>
          </a:p>
        </p:txBody>
      </p:sp>
      <p:sp>
        <p:nvSpPr>
          <p:cNvPr id="117" name="Google Shape;117;p22"/>
          <p:cNvSpPr txBox="1"/>
          <p:nvPr>
            <p:ph idx="1" type="body"/>
          </p:nvPr>
        </p:nvSpPr>
        <p:spPr>
          <a:xfrm>
            <a:off x="111550" y="712925"/>
            <a:ext cx="8948400" cy="421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p:txBody>
      </p:sp>
      <p:pic>
        <p:nvPicPr>
          <p:cNvPr id="118" name="Google Shape;118;p22"/>
          <p:cNvPicPr preferRelativeResize="0"/>
          <p:nvPr/>
        </p:nvPicPr>
        <p:blipFill>
          <a:blip r:embed="rId3">
            <a:alphaModFix/>
          </a:blip>
          <a:stretch>
            <a:fillRect/>
          </a:stretch>
        </p:blipFill>
        <p:spPr>
          <a:xfrm>
            <a:off x="607300" y="877725"/>
            <a:ext cx="7833000" cy="3890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WordCloud - Sport</a:t>
            </a:r>
            <a:endParaRPr b="1">
              <a:latin typeface="Montserrat"/>
              <a:ea typeface="Montserrat"/>
              <a:cs typeface="Montserrat"/>
              <a:sym typeface="Montserrat"/>
            </a:endParaRPr>
          </a:p>
          <a:p>
            <a:pPr indent="0" lvl="0" marL="0" rtl="0" algn="l">
              <a:spcBef>
                <a:spcPts val="0"/>
              </a:spcBef>
              <a:spcAft>
                <a:spcPts val="0"/>
              </a:spcAft>
              <a:buNone/>
            </a:pPr>
            <a:r>
              <a:t/>
            </a:r>
            <a:endParaRPr b="1">
              <a:latin typeface="Montserrat"/>
              <a:ea typeface="Montserrat"/>
              <a:cs typeface="Montserrat"/>
              <a:sym typeface="Montserrat"/>
            </a:endParaRPr>
          </a:p>
        </p:txBody>
      </p:sp>
      <p:sp>
        <p:nvSpPr>
          <p:cNvPr id="124" name="Google Shape;124;p23"/>
          <p:cNvSpPr txBox="1"/>
          <p:nvPr>
            <p:ph idx="1" type="body"/>
          </p:nvPr>
        </p:nvSpPr>
        <p:spPr>
          <a:xfrm>
            <a:off x="311700" y="10000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p:txBody>
      </p:sp>
      <p:pic>
        <p:nvPicPr>
          <p:cNvPr id="125" name="Google Shape;125;p23"/>
          <p:cNvPicPr preferRelativeResize="0"/>
          <p:nvPr/>
        </p:nvPicPr>
        <p:blipFill>
          <a:blip r:embed="rId3">
            <a:alphaModFix/>
          </a:blip>
          <a:stretch>
            <a:fillRect/>
          </a:stretch>
        </p:blipFill>
        <p:spPr>
          <a:xfrm>
            <a:off x="311700" y="892350"/>
            <a:ext cx="8180025" cy="39908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4"/>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WordCloud - Tech</a:t>
            </a:r>
            <a:endParaRPr b="1">
              <a:latin typeface="Montserrat"/>
              <a:ea typeface="Montserrat"/>
              <a:cs typeface="Montserrat"/>
              <a:sym typeface="Montserrat"/>
            </a:endParaRPr>
          </a:p>
          <a:p>
            <a:pPr indent="0" lvl="0" marL="0" rtl="0" algn="l">
              <a:spcBef>
                <a:spcPts val="0"/>
              </a:spcBef>
              <a:spcAft>
                <a:spcPts val="0"/>
              </a:spcAft>
              <a:buNone/>
            </a:pPr>
            <a:r>
              <a:t/>
            </a:r>
            <a:endParaRPr b="1">
              <a:latin typeface="Montserrat"/>
              <a:ea typeface="Montserrat"/>
              <a:cs typeface="Montserrat"/>
              <a:sym typeface="Montserrat"/>
            </a:endParaRPr>
          </a:p>
        </p:txBody>
      </p:sp>
      <p:sp>
        <p:nvSpPr>
          <p:cNvPr id="131" name="Google Shape;131;p24"/>
          <p:cNvSpPr txBox="1"/>
          <p:nvPr>
            <p:ph idx="1" type="body"/>
          </p:nvPr>
        </p:nvSpPr>
        <p:spPr>
          <a:xfrm>
            <a:off x="311700" y="10000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p:txBody>
      </p:sp>
      <p:pic>
        <p:nvPicPr>
          <p:cNvPr id="132" name="Google Shape;132;p24"/>
          <p:cNvPicPr preferRelativeResize="0"/>
          <p:nvPr/>
        </p:nvPicPr>
        <p:blipFill>
          <a:blip r:embed="rId3">
            <a:alphaModFix/>
          </a:blip>
          <a:stretch>
            <a:fillRect/>
          </a:stretch>
        </p:blipFill>
        <p:spPr>
          <a:xfrm>
            <a:off x="311700" y="917150"/>
            <a:ext cx="8128600" cy="39645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5"/>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WordCloud - Entertainment</a:t>
            </a:r>
            <a:endParaRPr b="1">
              <a:latin typeface="Montserrat"/>
              <a:ea typeface="Montserrat"/>
              <a:cs typeface="Montserrat"/>
              <a:sym typeface="Montserrat"/>
            </a:endParaRPr>
          </a:p>
          <a:p>
            <a:pPr indent="0" lvl="0" marL="0" rtl="0" algn="l">
              <a:spcBef>
                <a:spcPts val="0"/>
              </a:spcBef>
              <a:spcAft>
                <a:spcPts val="0"/>
              </a:spcAft>
              <a:buNone/>
            </a:pPr>
            <a:r>
              <a:t/>
            </a:r>
            <a:endParaRPr b="1">
              <a:latin typeface="Montserrat"/>
              <a:ea typeface="Montserrat"/>
              <a:cs typeface="Montserrat"/>
              <a:sym typeface="Montserrat"/>
            </a:endParaRPr>
          </a:p>
        </p:txBody>
      </p:sp>
      <p:sp>
        <p:nvSpPr>
          <p:cNvPr id="138" name="Google Shape;138;p25"/>
          <p:cNvSpPr txBox="1"/>
          <p:nvPr>
            <p:ph idx="1" type="body"/>
          </p:nvPr>
        </p:nvSpPr>
        <p:spPr>
          <a:xfrm>
            <a:off x="311700" y="10000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p:txBody>
      </p:sp>
      <p:pic>
        <p:nvPicPr>
          <p:cNvPr id="139" name="Google Shape;139;p25"/>
          <p:cNvPicPr preferRelativeResize="0"/>
          <p:nvPr/>
        </p:nvPicPr>
        <p:blipFill>
          <a:blip r:embed="rId3">
            <a:alphaModFix/>
          </a:blip>
          <a:stretch>
            <a:fillRect/>
          </a:stretch>
        </p:blipFill>
        <p:spPr>
          <a:xfrm>
            <a:off x="557725" y="770825"/>
            <a:ext cx="7932150" cy="42583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6"/>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WordCloud - Politics</a:t>
            </a:r>
            <a:endParaRPr b="1">
              <a:latin typeface="Montserrat"/>
              <a:ea typeface="Montserrat"/>
              <a:cs typeface="Montserrat"/>
              <a:sym typeface="Montserrat"/>
            </a:endParaRPr>
          </a:p>
          <a:p>
            <a:pPr indent="0" lvl="0" marL="0" rtl="0" algn="l">
              <a:spcBef>
                <a:spcPts val="0"/>
              </a:spcBef>
              <a:spcAft>
                <a:spcPts val="0"/>
              </a:spcAft>
              <a:buNone/>
            </a:pPr>
            <a:r>
              <a:t/>
            </a:r>
            <a:endParaRPr b="1">
              <a:latin typeface="Montserrat"/>
              <a:ea typeface="Montserrat"/>
              <a:cs typeface="Montserrat"/>
              <a:sym typeface="Montserrat"/>
            </a:endParaRPr>
          </a:p>
        </p:txBody>
      </p:sp>
      <p:sp>
        <p:nvSpPr>
          <p:cNvPr id="145" name="Google Shape;145;p26"/>
          <p:cNvSpPr txBox="1"/>
          <p:nvPr>
            <p:ph idx="1" type="body"/>
          </p:nvPr>
        </p:nvSpPr>
        <p:spPr>
          <a:xfrm>
            <a:off x="311700" y="10000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p:txBody>
      </p:sp>
      <p:pic>
        <p:nvPicPr>
          <p:cNvPr id="146" name="Google Shape;146;p26"/>
          <p:cNvPicPr preferRelativeResize="0"/>
          <p:nvPr/>
        </p:nvPicPr>
        <p:blipFill>
          <a:blip r:embed="rId3">
            <a:alphaModFix/>
          </a:blip>
          <a:stretch>
            <a:fillRect/>
          </a:stretch>
        </p:blipFill>
        <p:spPr>
          <a:xfrm>
            <a:off x="397538" y="799675"/>
            <a:ext cx="8348925" cy="42198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7"/>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Implementation of ML Models</a:t>
            </a:r>
            <a:endParaRPr b="1">
              <a:latin typeface="Montserrat"/>
              <a:ea typeface="Montserrat"/>
              <a:cs typeface="Montserrat"/>
              <a:sym typeface="Montserrat"/>
            </a:endParaRPr>
          </a:p>
        </p:txBody>
      </p:sp>
      <p:sp>
        <p:nvSpPr>
          <p:cNvPr id="152" name="Google Shape;152;p27"/>
          <p:cNvSpPr txBox="1"/>
          <p:nvPr>
            <p:ph idx="1" type="body"/>
          </p:nvPr>
        </p:nvSpPr>
        <p:spPr>
          <a:xfrm>
            <a:off x="311700" y="10000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Latent Dirichlet Allocation (LDA) (Sklearn) with TF-IDF vectorizer</a:t>
            </a:r>
            <a:endParaRPr>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Latent Dirichlet Allocation (Sklearn) with count-vectorizer and Bi-gram</a:t>
            </a:r>
            <a:endParaRPr>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Latent Dirichlet Allocation (Gensim)</a:t>
            </a:r>
            <a:endParaRPr>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Latent Semantic Analysis (LSA)</a:t>
            </a:r>
            <a:endParaRPr>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Non-negative Matrix Factorization (NMF)</a:t>
            </a:r>
            <a:endParaRPr>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8"/>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Latent Dirichlet Allocation (LDA)</a:t>
            </a:r>
            <a:endParaRPr b="1">
              <a:latin typeface="Montserrat"/>
              <a:ea typeface="Montserrat"/>
              <a:cs typeface="Montserrat"/>
              <a:sym typeface="Montserrat"/>
            </a:endParaRPr>
          </a:p>
        </p:txBody>
      </p:sp>
      <p:pic>
        <p:nvPicPr>
          <p:cNvPr id="158" name="Google Shape;158;p28"/>
          <p:cNvPicPr preferRelativeResize="0"/>
          <p:nvPr/>
        </p:nvPicPr>
        <p:blipFill>
          <a:blip r:embed="rId3">
            <a:alphaModFix/>
          </a:blip>
          <a:stretch>
            <a:fillRect/>
          </a:stretch>
        </p:blipFill>
        <p:spPr>
          <a:xfrm>
            <a:off x="812425" y="789125"/>
            <a:ext cx="7521748" cy="42781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9"/>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LDA - </a:t>
            </a:r>
            <a:r>
              <a:rPr b="1" lang="en-GB">
                <a:latin typeface="Montserrat"/>
                <a:ea typeface="Montserrat"/>
                <a:cs typeface="Montserrat"/>
                <a:sym typeface="Montserrat"/>
              </a:rPr>
              <a:t>Cluster 1 : Politics</a:t>
            </a:r>
            <a:endParaRPr b="1">
              <a:latin typeface="Montserrat"/>
              <a:ea typeface="Montserrat"/>
              <a:cs typeface="Montserrat"/>
              <a:sym typeface="Montserrat"/>
            </a:endParaRPr>
          </a:p>
        </p:txBody>
      </p:sp>
      <p:sp>
        <p:nvSpPr>
          <p:cNvPr id="164" name="Google Shape;164;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u="sng"/>
          </a:p>
        </p:txBody>
      </p:sp>
      <p:pic>
        <p:nvPicPr>
          <p:cNvPr id="165" name="Google Shape;165;p29"/>
          <p:cNvPicPr preferRelativeResize="0"/>
          <p:nvPr/>
        </p:nvPicPr>
        <p:blipFill>
          <a:blip r:embed="rId3">
            <a:alphaModFix/>
          </a:blip>
          <a:stretch>
            <a:fillRect/>
          </a:stretch>
        </p:blipFill>
        <p:spPr>
          <a:xfrm>
            <a:off x="1981200" y="760550"/>
            <a:ext cx="5505226" cy="431042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30"/>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LDA - Cluster 2 : Business</a:t>
            </a:r>
            <a:endParaRPr b="1">
              <a:latin typeface="Montserrat"/>
              <a:ea typeface="Montserrat"/>
              <a:cs typeface="Montserrat"/>
              <a:sym typeface="Montserrat"/>
            </a:endParaRPr>
          </a:p>
        </p:txBody>
      </p:sp>
      <p:sp>
        <p:nvSpPr>
          <p:cNvPr id="171" name="Google Shape;171;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u="sng"/>
          </a:p>
        </p:txBody>
      </p:sp>
      <p:pic>
        <p:nvPicPr>
          <p:cNvPr id="172" name="Google Shape;172;p30"/>
          <p:cNvPicPr preferRelativeResize="0"/>
          <p:nvPr/>
        </p:nvPicPr>
        <p:blipFill>
          <a:blip r:embed="rId3">
            <a:alphaModFix/>
          </a:blip>
          <a:stretch>
            <a:fillRect/>
          </a:stretch>
        </p:blipFill>
        <p:spPr>
          <a:xfrm>
            <a:off x="1273500" y="780050"/>
            <a:ext cx="6708250" cy="42519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1"/>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LDA - Cluster 3 : Sport</a:t>
            </a:r>
            <a:endParaRPr b="1">
              <a:latin typeface="Montserrat"/>
              <a:ea typeface="Montserrat"/>
              <a:cs typeface="Montserrat"/>
              <a:sym typeface="Montserrat"/>
            </a:endParaRPr>
          </a:p>
        </p:txBody>
      </p:sp>
      <p:pic>
        <p:nvPicPr>
          <p:cNvPr id="178" name="Google Shape;178;p31"/>
          <p:cNvPicPr preferRelativeResize="0"/>
          <p:nvPr/>
        </p:nvPicPr>
        <p:blipFill>
          <a:blip r:embed="rId3">
            <a:alphaModFix/>
          </a:blip>
          <a:stretch>
            <a:fillRect/>
          </a:stretch>
        </p:blipFill>
        <p:spPr>
          <a:xfrm>
            <a:off x="304800" y="718850"/>
            <a:ext cx="8597875" cy="4325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Content</a:t>
            </a:r>
            <a:endParaRPr b="1">
              <a:latin typeface="Montserrat"/>
              <a:ea typeface="Montserrat"/>
              <a:cs typeface="Montserrat"/>
              <a:sym typeface="Montserrat"/>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lt1"/>
              </a:buClr>
              <a:buSzPts val="1800"/>
              <a:buFont typeface="Montserrat"/>
              <a:buChar char="●"/>
            </a:pPr>
            <a:r>
              <a:rPr b="1" lang="en-GB">
                <a:solidFill>
                  <a:schemeClr val="lt1"/>
                </a:solidFill>
                <a:latin typeface="Montserrat"/>
                <a:ea typeface="Montserrat"/>
                <a:cs typeface="Montserrat"/>
                <a:sym typeface="Montserrat"/>
              </a:rPr>
              <a:t>Problem statement</a:t>
            </a:r>
            <a:endParaRPr b="1">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b="1" lang="en-GB">
                <a:solidFill>
                  <a:schemeClr val="lt1"/>
                </a:solidFill>
                <a:latin typeface="Montserrat"/>
                <a:ea typeface="Montserrat"/>
                <a:cs typeface="Montserrat"/>
                <a:sym typeface="Montserrat"/>
              </a:rPr>
              <a:t>Data Summary</a:t>
            </a:r>
            <a:endParaRPr b="1">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b="1" lang="en-GB">
                <a:solidFill>
                  <a:schemeClr val="lt1"/>
                </a:solidFill>
                <a:latin typeface="Montserrat"/>
                <a:ea typeface="Montserrat"/>
                <a:cs typeface="Montserrat"/>
                <a:sym typeface="Montserrat"/>
              </a:rPr>
              <a:t>Data Preprocessing</a:t>
            </a:r>
            <a:endParaRPr b="1">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b="1" lang="en-GB">
                <a:solidFill>
                  <a:schemeClr val="lt1"/>
                </a:solidFill>
                <a:latin typeface="Montserrat"/>
                <a:ea typeface="Montserrat"/>
                <a:cs typeface="Montserrat"/>
                <a:sym typeface="Montserrat"/>
              </a:rPr>
              <a:t>Feature Extraction</a:t>
            </a:r>
            <a:endParaRPr b="1">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b="1" lang="en-GB">
                <a:solidFill>
                  <a:schemeClr val="lt1"/>
                </a:solidFill>
                <a:latin typeface="Montserrat"/>
                <a:ea typeface="Montserrat"/>
                <a:cs typeface="Montserrat"/>
                <a:sym typeface="Montserrat"/>
              </a:rPr>
              <a:t>ML Models</a:t>
            </a:r>
            <a:endParaRPr b="1">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b="1" lang="en-GB">
                <a:solidFill>
                  <a:schemeClr val="lt1"/>
                </a:solidFill>
                <a:latin typeface="Montserrat"/>
                <a:ea typeface="Montserrat"/>
                <a:cs typeface="Montserrat"/>
                <a:sym typeface="Montserrat"/>
              </a:rPr>
              <a:t>Challenges</a:t>
            </a:r>
            <a:endParaRPr b="1">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b="1" lang="en-GB">
                <a:solidFill>
                  <a:schemeClr val="lt1"/>
                </a:solidFill>
                <a:latin typeface="Montserrat"/>
                <a:ea typeface="Montserrat"/>
                <a:cs typeface="Montserrat"/>
                <a:sym typeface="Montserrat"/>
              </a:rPr>
              <a:t>Conclusion</a:t>
            </a:r>
            <a:endParaRPr>
              <a:solidFill>
                <a:schemeClr val="lt1"/>
              </a:solidFill>
              <a:latin typeface="Montserrat"/>
              <a:ea typeface="Montserrat"/>
              <a:cs typeface="Montserrat"/>
              <a:sym typeface="Montserrat"/>
            </a:endParaRPr>
          </a:p>
        </p:txBody>
      </p:sp>
      <p:pic>
        <p:nvPicPr>
          <p:cNvPr id="62" name="Google Shape;62;p14"/>
          <p:cNvPicPr preferRelativeResize="0"/>
          <p:nvPr/>
        </p:nvPicPr>
        <p:blipFill>
          <a:blip r:embed="rId3">
            <a:alphaModFix/>
          </a:blip>
          <a:stretch>
            <a:fillRect/>
          </a:stretch>
        </p:blipFill>
        <p:spPr>
          <a:xfrm>
            <a:off x="3339575" y="731725"/>
            <a:ext cx="5519475" cy="34164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2"/>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LDA - Cluster 4 : Tech</a:t>
            </a:r>
            <a:endParaRPr b="1">
              <a:latin typeface="Montserrat"/>
              <a:ea typeface="Montserrat"/>
              <a:cs typeface="Montserrat"/>
              <a:sym typeface="Montserrat"/>
            </a:endParaRPr>
          </a:p>
        </p:txBody>
      </p:sp>
      <p:pic>
        <p:nvPicPr>
          <p:cNvPr id="184" name="Google Shape;184;p32"/>
          <p:cNvPicPr preferRelativeResize="0"/>
          <p:nvPr/>
        </p:nvPicPr>
        <p:blipFill>
          <a:blip r:embed="rId3">
            <a:alphaModFix/>
          </a:blip>
          <a:stretch>
            <a:fillRect/>
          </a:stretch>
        </p:blipFill>
        <p:spPr>
          <a:xfrm>
            <a:off x="304800" y="795050"/>
            <a:ext cx="8581725" cy="42740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3"/>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LDA - Cluster 5 : Entertainment</a:t>
            </a:r>
            <a:endParaRPr b="1">
              <a:latin typeface="Montserrat"/>
              <a:ea typeface="Montserrat"/>
              <a:cs typeface="Montserrat"/>
              <a:sym typeface="Montserrat"/>
            </a:endParaRPr>
          </a:p>
        </p:txBody>
      </p:sp>
      <p:pic>
        <p:nvPicPr>
          <p:cNvPr id="190" name="Google Shape;190;p33"/>
          <p:cNvPicPr preferRelativeResize="0"/>
          <p:nvPr/>
        </p:nvPicPr>
        <p:blipFill>
          <a:blip r:embed="rId3">
            <a:alphaModFix/>
          </a:blip>
          <a:stretch>
            <a:fillRect/>
          </a:stretch>
        </p:blipFill>
        <p:spPr>
          <a:xfrm>
            <a:off x="1295400" y="789125"/>
            <a:ext cx="6489536" cy="42019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4"/>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LDA - t-SNE Clustering</a:t>
            </a:r>
            <a:endParaRPr b="1">
              <a:latin typeface="Montserrat"/>
              <a:ea typeface="Montserrat"/>
              <a:cs typeface="Montserrat"/>
              <a:sym typeface="Montserrat"/>
            </a:endParaRPr>
          </a:p>
        </p:txBody>
      </p:sp>
      <p:sp>
        <p:nvSpPr>
          <p:cNvPr id="196" name="Google Shape;196;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97" name="Google Shape;197;p34"/>
          <p:cNvPicPr preferRelativeResize="0"/>
          <p:nvPr/>
        </p:nvPicPr>
        <p:blipFill>
          <a:blip r:embed="rId3">
            <a:alphaModFix/>
          </a:blip>
          <a:stretch>
            <a:fillRect/>
          </a:stretch>
        </p:blipFill>
        <p:spPr>
          <a:xfrm>
            <a:off x="1115450" y="743175"/>
            <a:ext cx="6221775" cy="428157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5"/>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Latent Semantic Analysis</a:t>
            </a:r>
            <a:r>
              <a:rPr lang="en-GB" sz="1800">
                <a:solidFill>
                  <a:schemeClr val="lt1"/>
                </a:solidFill>
                <a:latin typeface="Montserrat"/>
                <a:ea typeface="Montserrat"/>
                <a:cs typeface="Montserrat"/>
                <a:sym typeface="Montserrat"/>
              </a:rPr>
              <a:t> </a:t>
            </a:r>
            <a:r>
              <a:rPr b="1" lang="en-GB">
                <a:latin typeface="Montserrat"/>
                <a:ea typeface="Montserrat"/>
                <a:cs typeface="Montserrat"/>
                <a:sym typeface="Montserrat"/>
              </a:rPr>
              <a:t>(LSA)</a:t>
            </a:r>
            <a:endParaRPr b="1">
              <a:latin typeface="Montserrat"/>
              <a:ea typeface="Montserrat"/>
              <a:cs typeface="Montserrat"/>
              <a:sym typeface="Montserrat"/>
            </a:endParaRPr>
          </a:p>
        </p:txBody>
      </p:sp>
      <p:sp>
        <p:nvSpPr>
          <p:cNvPr id="203" name="Google Shape;203;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04" name="Google Shape;204;p35"/>
          <p:cNvPicPr preferRelativeResize="0"/>
          <p:nvPr/>
        </p:nvPicPr>
        <p:blipFill>
          <a:blip r:embed="rId3">
            <a:alphaModFix/>
          </a:blip>
          <a:stretch>
            <a:fillRect/>
          </a:stretch>
        </p:blipFill>
        <p:spPr>
          <a:xfrm>
            <a:off x="457200" y="1204923"/>
            <a:ext cx="2765875" cy="1877950"/>
          </a:xfrm>
          <a:prstGeom prst="rect">
            <a:avLst/>
          </a:prstGeom>
          <a:noFill/>
          <a:ln>
            <a:noFill/>
          </a:ln>
        </p:spPr>
      </p:pic>
      <p:pic>
        <p:nvPicPr>
          <p:cNvPr id="205" name="Google Shape;205;p35"/>
          <p:cNvPicPr preferRelativeResize="0"/>
          <p:nvPr/>
        </p:nvPicPr>
        <p:blipFill>
          <a:blip r:embed="rId4">
            <a:alphaModFix/>
          </a:blip>
          <a:stretch>
            <a:fillRect/>
          </a:stretch>
        </p:blipFill>
        <p:spPr>
          <a:xfrm>
            <a:off x="3276600" y="823923"/>
            <a:ext cx="2765851" cy="1877950"/>
          </a:xfrm>
          <a:prstGeom prst="rect">
            <a:avLst/>
          </a:prstGeom>
          <a:noFill/>
          <a:ln>
            <a:noFill/>
          </a:ln>
        </p:spPr>
      </p:pic>
      <p:pic>
        <p:nvPicPr>
          <p:cNvPr id="206" name="Google Shape;206;p35"/>
          <p:cNvPicPr preferRelativeResize="0"/>
          <p:nvPr/>
        </p:nvPicPr>
        <p:blipFill>
          <a:blip r:embed="rId5">
            <a:alphaModFix/>
          </a:blip>
          <a:stretch>
            <a:fillRect/>
          </a:stretch>
        </p:blipFill>
        <p:spPr>
          <a:xfrm>
            <a:off x="6088550" y="1175575"/>
            <a:ext cx="2765851" cy="1877950"/>
          </a:xfrm>
          <a:prstGeom prst="rect">
            <a:avLst/>
          </a:prstGeom>
          <a:noFill/>
          <a:ln>
            <a:noFill/>
          </a:ln>
        </p:spPr>
      </p:pic>
      <p:pic>
        <p:nvPicPr>
          <p:cNvPr id="207" name="Google Shape;207;p35"/>
          <p:cNvPicPr preferRelativeResize="0"/>
          <p:nvPr/>
        </p:nvPicPr>
        <p:blipFill>
          <a:blip r:embed="rId6">
            <a:alphaModFix/>
          </a:blip>
          <a:stretch>
            <a:fillRect/>
          </a:stretch>
        </p:blipFill>
        <p:spPr>
          <a:xfrm>
            <a:off x="1447800" y="3179186"/>
            <a:ext cx="2689650" cy="1826211"/>
          </a:xfrm>
          <a:prstGeom prst="rect">
            <a:avLst/>
          </a:prstGeom>
          <a:noFill/>
          <a:ln>
            <a:noFill/>
          </a:ln>
        </p:spPr>
      </p:pic>
      <p:pic>
        <p:nvPicPr>
          <p:cNvPr id="208" name="Google Shape;208;p35"/>
          <p:cNvPicPr preferRelativeResize="0"/>
          <p:nvPr/>
        </p:nvPicPr>
        <p:blipFill>
          <a:blip r:embed="rId7">
            <a:alphaModFix/>
          </a:blip>
          <a:stretch>
            <a:fillRect/>
          </a:stretch>
        </p:blipFill>
        <p:spPr>
          <a:xfrm>
            <a:off x="4648200" y="3179195"/>
            <a:ext cx="2689650" cy="182620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6"/>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LSA</a:t>
            </a:r>
            <a:r>
              <a:rPr b="1" lang="en-GB">
                <a:latin typeface="Montserrat"/>
                <a:ea typeface="Montserrat"/>
                <a:cs typeface="Montserrat"/>
                <a:sym typeface="Montserrat"/>
              </a:rPr>
              <a:t> - t-SNE Clustering</a:t>
            </a:r>
            <a:endParaRPr b="1">
              <a:latin typeface="Montserrat"/>
              <a:ea typeface="Montserrat"/>
              <a:cs typeface="Montserrat"/>
              <a:sym typeface="Montserrat"/>
            </a:endParaRPr>
          </a:p>
        </p:txBody>
      </p:sp>
      <p:sp>
        <p:nvSpPr>
          <p:cNvPr id="214" name="Google Shape;214;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15" name="Google Shape;215;p36"/>
          <p:cNvPicPr preferRelativeResize="0"/>
          <p:nvPr/>
        </p:nvPicPr>
        <p:blipFill>
          <a:blip r:embed="rId3">
            <a:alphaModFix/>
          </a:blip>
          <a:stretch>
            <a:fillRect/>
          </a:stretch>
        </p:blipFill>
        <p:spPr>
          <a:xfrm>
            <a:off x="386325" y="777150"/>
            <a:ext cx="7719325" cy="421394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7"/>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Non-negative Matrix Factorization (NMF)</a:t>
            </a:r>
            <a:endParaRPr b="1">
              <a:latin typeface="Montserrat"/>
              <a:ea typeface="Montserrat"/>
              <a:cs typeface="Montserrat"/>
              <a:sym typeface="Montserrat"/>
            </a:endParaRPr>
          </a:p>
        </p:txBody>
      </p:sp>
      <p:sp>
        <p:nvSpPr>
          <p:cNvPr id="221" name="Google Shape;221;p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22" name="Google Shape;222;p37"/>
          <p:cNvPicPr preferRelativeResize="0"/>
          <p:nvPr/>
        </p:nvPicPr>
        <p:blipFill>
          <a:blip r:embed="rId3">
            <a:alphaModFix/>
          </a:blip>
          <a:stretch>
            <a:fillRect/>
          </a:stretch>
        </p:blipFill>
        <p:spPr>
          <a:xfrm>
            <a:off x="702250" y="690900"/>
            <a:ext cx="7752276" cy="437640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8"/>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NMF - Cluster 1 : Sport</a:t>
            </a:r>
            <a:endParaRPr b="1">
              <a:latin typeface="Montserrat"/>
              <a:ea typeface="Montserrat"/>
              <a:cs typeface="Montserrat"/>
              <a:sym typeface="Montserrat"/>
            </a:endParaRPr>
          </a:p>
          <a:p>
            <a:pPr indent="0" lvl="0" marL="0" rtl="0" algn="l">
              <a:spcBef>
                <a:spcPts val="0"/>
              </a:spcBef>
              <a:spcAft>
                <a:spcPts val="0"/>
              </a:spcAft>
              <a:buNone/>
            </a:pPr>
            <a:r>
              <a:t/>
            </a:r>
            <a:endParaRPr b="1">
              <a:latin typeface="Montserrat"/>
              <a:ea typeface="Montserrat"/>
              <a:cs typeface="Montserrat"/>
              <a:sym typeface="Montserrat"/>
            </a:endParaRPr>
          </a:p>
        </p:txBody>
      </p:sp>
      <p:pic>
        <p:nvPicPr>
          <p:cNvPr id="228" name="Google Shape;228;p38"/>
          <p:cNvPicPr preferRelativeResize="0"/>
          <p:nvPr/>
        </p:nvPicPr>
        <p:blipFill>
          <a:blip r:embed="rId3">
            <a:alphaModFix/>
          </a:blip>
          <a:stretch>
            <a:fillRect/>
          </a:stretch>
        </p:blipFill>
        <p:spPr>
          <a:xfrm>
            <a:off x="2622200" y="789525"/>
            <a:ext cx="5532125" cy="42624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9"/>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NMF </a:t>
            </a:r>
            <a:r>
              <a:rPr b="1" lang="en-GB">
                <a:latin typeface="Montserrat"/>
                <a:ea typeface="Montserrat"/>
                <a:cs typeface="Montserrat"/>
                <a:sym typeface="Montserrat"/>
              </a:rPr>
              <a:t>- Cluster 2 : Tech</a:t>
            </a:r>
            <a:endParaRPr b="1">
              <a:latin typeface="Montserrat"/>
              <a:ea typeface="Montserrat"/>
              <a:cs typeface="Montserrat"/>
              <a:sym typeface="Montserrat"/>
            </a:endParaRPr>
          </a:p>
          <a:p>
            <a:pPr indent="0" lvl="0" marL="0" rtl="0" algn="l">
              <a:spcBef>
                <a:spcPts val="0"/>
              </a:spcBef>
              <a:spcAft>
                <a:spcPts val="0"/>
              </a:spcAft>
              <a:buNone/>
            </a:pPr>
            <a:r>
              <a:t/>
            </a:r>
            <a:endParaRPr b="1">
              <a:latin typeface="Montserrat"/>
              <a:ea typeface="Montserrat"/>
              <a:cs typeface="Montserrat"/>
              <a:sym typeface="Montserrat"/>
            </a:endParaRPr>
          </a:p>
        </p:txBody>
      </p:sp>
      <p:sp>
        <p:nvSpPr>
          <p:cNvPr id="234" name="Google Shape;234;p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p>
        </p:txBody>
      </p:sp>
      <p:pic>
        <p:nvPicPr>
          <p:cNvPr id="235" name="Google Shape;235;p39"/>
          <p:cNvPicPr preferRelativeResize="0"/>
          <p:nvPr/>
        </p:nvPicPr>
        <p:blipFill>
          <a:blip r:embed="rId3">
            <a:alphaModFix/>
          </a:blip>
          <a:stretch>
            <a:fillRect/>
          </a:stretch>
        </p:blipFill>
        <p:spPr>
          <a:xfrm>
            <a:off x="1561100" y="778375"/>
            <a:ext cx="6581749" cy="43651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40"/>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NMF - Cluster 3 : Business</a:t>
            </a:r>
            <a:endParaRPr b="1">
              <a:latin typeface="Montserrat"/>
              <a:ea typeface="Montserrat"/>
              <a:cs typeface="Montserrat"/>
              <a:sym typeface="Montserrat"/>
            </a:endParaRPr>
          </a:p>
          <a:p>
            <a:pPr indent="0" lvl="0" marL="0" rtl="0" algn="l">
              <a:spcBef>
                <a:spcPts val="0"/>
              </a:spcBef>
              <a:spcAft>
                <a:spcPts val="0"/>
              </a:spcAft>
              <a:buNone/>
            </a:pPr>
            <a:r>
              <a:t/>
            </a:r>
            <a:endParaRPr b="1">
              <a:latin typeface="Montserrat"/>
              <a:ea typeface="Montserrat"/>
              <a:cs typeface="Montserrat"/>
              <a:sym typeface="Montserrat"/>
            </a:endParaRPr>
          </a:p>
        </p:txBody>
      </p:sp>
      <p:sp>
        <p:nvSpPr>
          <p:cNvPr id="241" name="Google Shape;241;p4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p>
        </p:txBody>
      </p:sp>
      <p:pic>
        <p:nvPicPr>
          <p:cNvPr id="242" name="Google Shape;242;p40"/>
          <p:cNvPicPr preferRelativeResize="0"/>
          <p:nvPr/>
        </p:nvPicPr>
        <p:blipFill>
          <a:blip r:embed="rId3">
            <a:alphaModFix/>
          </a:blip>
          <a:stretch>
            <a:fillRect/>
          </a:stretch>
        </p:blipFill>
        <p:spPr>
          <a:xfrm>
            <a:off x="190500" y="714951"/>
            <a:ext cx="8794200" cy="430472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41"/>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NMF - Cluster 4 : Politics</a:t>
            </a:r>
            <a:endParaRPr b="1">
              <a:latin typeface="Montserrat"/>
              <a:ea typeface="Montserrat"/>
              <a:cs typeface="Montserrat"/>
              <a:sym typeface="Montserrat"/>
            </a:endParaRPr>
          </a:p>
          <a:p>
            <a:pPr indent="0" lvl="0" marL="0" rtl="0" algn="l">
              <a:spcBef>
                <a:spcPts val="0"/>
              </a:spcBef>
              <a:spcAft>
                <a:spcPts val="0"/>
              </a:spcAft>
              <a:buNone/>
            </a:pPr>
            <a:r>
              <a:t/>
            </a:r>
            <a:endParaRPr b="1">
              <a:latin typeface="Montserrat"/>
              <a:ea typeface="Montserrat"/>
              <a:cs typeface="Montserrat"/>
              <a:sym typeface="Montserrat"/>
            </a:endParaRPr>
          </a:p>
        </p:txBody>
      </p:sp>
      <p:sp>
        <p:nvSpPr>
          <p:cNvPr id="248" name="Google Shape;248;p4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p>
        </p:txBody>
      </p:sp>
      <p:pic>
        <p:nvPicPr>
          <p:cNvPr id="249" name="Google Shape;249;p41"/>
          <p:cNvPicPr preferRelativeResize="0"/>
          <p:nvPr/>
        </p:nvPicPr>
        <p:blipFill>
          <a:blip r:embed="rId3">
            <a:alphaModFix/>
          </a:blip>
          <a:stretch>
            <a:fillRect/>
          </a:stretch>
        </p:blipFill>
        <p:spPr>
          <a:xfrm>
            <a:off x="247650" y="708300"/>
            <a:ext cx="8584651" cy="42923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Problem Statement</a:t>
            </a:r>
            <a:endParaRPr b="1">
              <a:latin typeface="Montserrat"/>
              <a:ea typeface="Montserrat"/>
              <a:cs typeface="Montserrat"/>
              <a:sym typeface="Montserrat"/>
            </a:endParaRPr>
          </a:p>
        </p:txBody>
      </p:sp>
      <p:sp>
        <p:nvSpPr>
          <p:cNvPr id="68" name="Google Shape;68;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Identify major themes/topics across a collection of BBC news articles using different topic modeling techniques</a:t>
            </a:r>
            <a:r>
              <a:rPr lang="en-GB">
                <a:solidFill>
                  <a:schemeClr val="lt1"/>
                </a:solidFill>
                <a:latin typeface="Montserrat"/>
                <a:ea typeface="Montserrat"/>
                <a:cs typeface="Montserrat"/>
                <a:sym typeface="Montserrat"/>
              </a:rPr>
              <a:t>. </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p>
        </p:txBody>
      </p:sp>
      <p:pic>
        <p:nvPicPr>
          <p:cNvPr id="69" name="Google Shape;69;p15"/>
          <p:cNvPicPr preferRelativeResize="0"/>
          <p:nvPr/>
        </p:nvPicPr>
        <p:blipFill>
          <a:blip r:embed="rId3">
            <a:alphaModFix/>
          </a:blip>
          <a:stretch>
            <a:fillRect/>
          </a:stretch>
        </p:blipFill>
        <p:spPr>
          <a:xfrm>
            <a:off x="834150" y="1929475"/>
            <a:ext cx="7760725" cy="29679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42"/>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NMF - Cluster 5 : Entertainment</a:t>
            </a:r>
            <a:endParaRPr b="1">
              <a:latin typeface="Montserrat"/>
              <a:ea typeface="Montserrat"/>
              <a:cs typeface="Montserrat"/>
              <a:sym typeface="Montserrat"/>
            </a:endParaRPr>
          </a:p>
          <a:p>
            <a:pPr indent="0" lvl="0" marL="0" rtl="0" algn="l">
              <a:spcBef>
                <a:spcPts val="0"/>
              </a:spcBef>
              <a:spcAft>
                <a:spcPts val="0"/>
              </a:spcAft>
              <a:buNone/>
            </a:pPr>
            <a:r>
              <a:t/>
            </a:r>
            <a:endParaRPr b="1">
              <a:latin typeface="Montserrat"/>
              <a:ea typeface="Montserrat"/>
              <a:cs typeface="Montserrat"/>
              <a:sym typeface="Montserrat"/>
            </a:endParaRPr>
          </a:p>
        </p:txBody>
      </p:sp>
      <p:sp>
        <p:nvSpPr>
          <p:cNvPr id="255" name="Google Shape;255;p4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p>
        </p:txBody>
      </p:sp>
      <p:pic>
        <p:nvPicPr>
          <p:cNvPr id="256" name="Google Shape;256;p42"/>
          <p:cNvPicPr preferRelativeResize="0"/>
          <p:nvPr/>
        </p:nvPicPr>
        <p:blipFill>
          <a:blip r:embed="rId3">
            <a:alphaModFix/>
          </a:blip>
          <a:stretch>
            <a:fillRect/>
          </a:stretch>
        </p:blipFill>
        <p:spPr>
          <a:xfrm>
            <a:off x="1047750" y="727850"/>
            <a:ext cx="6995951" cy="43299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3"/>
          <p:cNvSpPr txBox="1"/>
          <p:nvPr>
            <p:ph type="title"/>
          </p:nvPr>
        </p:nvSpPr>
        <p:spPr>
          <a:xfrm>
            <a:off x="311700" y="368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Challenges</a:t>
            </a:r>
            <a:endParaRPr b="1">
              <a:latin typeface="Montserrat"/>
              <a:ea typeface="Montserrat"/>
              <a:cs typeface="Montserrat"/>
              <a:sym typeface="Montserrat"/>
            </a:endParaRPr>
          </a:p>
        </p:txBody>
      </p:sp>
      <p:sp>
        <p:nvSpPr>
          <p:cNvPr id="262" name="Google Shape;262;p43"/>
          <p:cNvSpPr txBox="1"/>
          <p:nvPr>
            <p:ph idx="1" type="body"/>
          </p:nvPr>
        </p:nvSpPr>
        <p:spPr>
          <a:xfrm>
            <a:off x="211650" y="842375"/>
            <a:ext cx="8720700" cy="391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Must read 2000+ text files and formulate a Dataset to work with.</a:t>
            </a:r>
            <a:endParaRPr>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Some text pre-processing technique took too much time to execute (autocorrect)</a:t>
            </a:r>
            <a:endParaRPr>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Limited visualization techniques to identify model performance</a:t>
            </a:r>
            <a:endParaRPr>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Less availability of information of different algorithms implementation technique in python.</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44"/>
          <p:cNvSpPr txBox="1"/>
          <p:nvPr>
            <p:ph type="title"/>
          </p:nvPr>
        </p:nvSpPr>
        <p:spPr>
          <a:xfrm>
            <a:off x="311700" y="368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Conclusion</a:t>
            </a:r>
            <a:endParaRPr b="1">
              <a:latin typeface="Montserrat"/>
              <a:ea typeface="Montserrat"/>
              <a:cs typeface="Montserrat"/>
              <a:sym typeface="Montserrat"/>
            </a:endParaRPr>
          </a:p>
        </p:txBody>
      </p:sp>
      <p:sp>
        <p:nvSpPr>
          <p:cNvPr id="268" name="Google Shape;268;p44"/>
          <p:cNvSpPr txBox="1"/>
          <p:nvPr>
            <p:ph idx="1" type="body"/>
          </p:nvPr>
        </p:nvSpPr>
        <p:spPr>
          <a:xfrm>
            <a:off x="237325" y="1246325"/>
            <a:ext cx="8520600" cy="3293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LDA (</a:t>
            </a:r>
            <a:r>
              <a:rPr lang="en-GB">
                <a:solidFill>
                  <a:schemeClr val="lt1"/>
                </a:solidFill>
                <a:latin typeface="Montserrat"/>
                <a:ea typeface="Montserrat"/>
                <a:cs typeface="Montserrat"/>
                <a:sym typeface="Montserrat"/>
              </a:rPr>
              <a:t>Sklearn) with TF-IDF vectorizer along with NMF were best to identify the 5 given clusters.</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Scope of implementing neural network in future.</a:t>
            </a:r>
            <a:endParaRPr>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lang="en-GB">
                <a:solidFill>
                  <a:schemeClr val="lt1"/>
                </a:solidFill>
                <a:highlight>
                  <a:srgbClr val="FFFFFE"/>
                </a:highlight>
                <a:latin typeface="Montserrat"/>
                <a:ea typeface="Montserrat"/>
                <a:cs typeface="Montserrat"/>
                <a:sym typeface="Montserrat"/>
              </a:rPr>
              <a:t>As a future work, using one of the topic modeling algorithms, we can implement various applications for recommending research articles, analyzing news articles etc, which can be used for segregation of documents from topic</a:t>
            </a:r>
            <a:endParaRPr sz="2400">
              <a:solidFill>
                <a:schemeClr val="lt1"/>
              </a:solidFill>
              <a:highlight>
                <a:srgbClr val="FFFFFE"/>
              </a:highlight>
              <a:latin typeface="Montserrat"/>
              <a:ea typeface="Montserrat"/>
              <a:cs typeface="Montserrat"/>
              <a:sym typeface="Montserrat"/>
            </a:endParaRPr>
          </a:p>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45"/>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GB">
                <a:latin typeface="Montserrat"/>
                <a:ea typeface="Montserrat"/>
                <a:cs typeface="Montserrat"/>
                <a:sym typeface="Montserrat"/>
              </a:rPr>
              <a:t>Q &amp; A</a:t>
            </a:r>
            <a:endParaRPr b="1">
              <a:latin typeface="Montserrat"/>
              <a:ea typeface="Montserrat"/>
              <a:cs typeface="Montserrat"/>
              <a:sym typeface="Montserrat"/>
            </a:endParaRPr>
          </a:p>
        </p:txBody>
      </p:sp>
      <p:sp>
        <p:nvSpPr>
          <p:cNvPr id="274" name="Google Shape;274;p45"/>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Data Summary</a:t>
            </a:r>
            <a:endParaRPr b="1">
              <a:latin typeface="Montserrat"/>
              <a:ea typeface="Montserrat"/>
              <a:cs typeface="Montserrat"/>
              <a:sym typeface="Montserrat"/>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There are total 5 topics -</a:t>
            </a:r>
            <a:endParaRPr>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a:solidFill>
                <a:schemeClr val="lt1"/>
              </a:solidFill>
              <a:latin typeface="Montserrat"/>
              <a:ea typeface="Montserrat"/>
              <a:cs typeface="Montserrat"/>
              <a:sym typeface="Montserrat"/>
            </a:endParaRPr>
          </a:p>
          <a:p>
            <a:pPr indent="-342900" lvl="0" marL="9144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Business</a:t>
            </a:r>
            <a:endParaRPr>
              <a:solidFill>
                <a:schemeClr val="lt1"/>
              </a:solidFill>
              <a:latin typeface="Montserrat"/>
              <a:ea typeface="Montserrat"/>
              <a:cs typeface="Montserrat"/>
              <a:sym typeface="Montserrat"/>
            </a:endParaRPr>
          </a:p>
          <a:p>
            <a:pPr indent="-342900" lvl="0" marL="9144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Entertainment</a:t>
            </a:r>
            <a:endParaRPr>
              <a:solidFill>
                <a:schemeClr val="lt1"/>
              </a:solidFill>
              <a:latin typeface="Montserrat"/>
              <a:ea typeface="Montserrat"/>
              <a:cs typeface="Montserrat"/>
              <a:sym typeface="Montserrat"/>
            </a:endParaRPr>
          </a:p>
          <a:p>
            <a:pPr indent="-342900" lvl="0" marL="9144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Politics</a:t>
            </a:r>
            <a:endParaRPr>
              <a:solidFill>
                <a:schemeClr val="lt1"/>
              </a:solidFill>
              <a:latin typeface="Montserrat"/>
              <a:ea typeface="Montserrat"/>
              <a:cs typeface="Montserrat"/>
              <a:sym typeface="Montserrat"/>
            </a:endParaRPr>
          </a:p>
          <a:p>
            <a:pPr indent="-342900" lvl="0" marL="9144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Sports</a:t>
            </a:r>
            <a:endParaRPr>
              <a:solidFill>
                <a:schemeClr val="lt1"/>
              </a:solidFill>
              <a:latin typeface="Montserrat"/>
              <a:ea typeface="Montserrat"/>
              <a:cs typeface="Montserrat"/>
              <a:sym typeface="Montserrat"/>
            </a:endParaRPr>
          </a:p>
          <a:p>
            <a:pPr indent="-342900" lvl="0" marL="9144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Technology</a:t>
            </a:r>
            <a:endParaRPr>
              <a:solidFill>
                <a:schemeClr val="lt1"/>
              </a:solidFill>
              <a:latin typeface="Montserrat"/>
              <a:ea typeface="Montserrat"/>
              <a:cs typeface="Montserrat"/>
              <a:sym typeface="Montserrat"/>
            </a:endParaRPr>
          </a:p>
          <a:p>
            <a:pPr indent="0" lvl="0" marL="1828800" rtl="0" algn="l">
              <a:spcBef>
                <a:spcPts val="0"/>
              </a:spcBef>
              <a:spcAft>
                <a:spcPts val="0"/>
              </a:spcAft>
              <a:buNone/>
            </a:pPr>
            <a:r>
              <a:t/>
            </a:r>
            <a:endParaRPr>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Dataset consists of total 2225 articles.</a:t>
            </a:r>
            <a:endParaRPr>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a:p>
        </p:txBody>
      </p:sp>
      <p:pic>
        <p:nvPicPr>
          <p:cNvPr id="76" name="Google Shape;76;p16"/>
          <p:cNvPicPr preferRelativeResize="0"/>
          <p:nvPr/>
        </p:nvPicPr>
        <p:blipFill>
          <a:blip r:embed="rId3">
            <a:alphaModFix/>
          </a:blip>
          <a:stretch>
            <a:fillRect/>
          </a:stretch>
        </p:blipFill>
        <p:spPr>
          <a:xfrm>
            <a:off x="4401527" y="1093925"/>
            <a:ext cx="4371150" cy="29474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368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Data Pre-processing</a:t>
            </a:r>
            <a:endParaRPr b="1">
              <a:latin typeface="Montserrat"/>
              <a:ea typeface="Montserrat"/>
              <a:cs typeface="Montserrat"/>
              <a:sym typeface="Montserrat"/>
            </a:endParaRPr>
          </a:p>
        </p:txBody>
      </p:sp>
      <p:sp>
        <p:nvSpPr>
          <p:cNvPr id="82" name="Google Shape;82;p17"/>
          <p:cNvSpPr txBox="1"/>
          <p:nvPr>
            <p:ph idx="1" type="body"/>
          </p:nvPr>
        </p:nvSpPr>
        <p:spPr>
          <a:xfrm>
            <a:off x="311700" y="1000075"/>
            <a:ext cx="8520600" cy="3747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Remove Html tags and urls</a:t>
            </a:r>
            <a:endParaRPr>
              <a:solidFill>
                <a:schemeClr val="lt1"/>
              </a:solidFill>
              <a:latin typeface="Montserrat"/>
              <a:ea typeface="Montserrat"/>
              <a:cs typeface="Montserrat"/>
              <a:sym typeface="Montserrat"/>
            </a:endParaRPr>
          </a:p>
          <a:p>
            <a:pPr indent="-342900" lvl="0" marL="457200" rtl="0" algn="l">
              <a:lnSpc>
                <a:spcPct val="135714"/>
              </a:lnSpc>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Convert accented characters to ASCII characters</a:t>
            </a:r>
            <a:endParaRPr sz="1050">
              <a:solidFill>
                <a:srgbClr val="008000"/>
              </a:solidFill>
              <a:highlight>
                <a:srgbClr val="FFFFFE"/>
              </a:highlight>
              <a:latin typeface="Courier New"/>
              <a:ea typeface="Courier New"/>
              <a:cs typeface="Courier New"/>
              <a:sym typeface="Courier New"/>
            </a:endParaRPr>
          </a:p>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Remove punctuations</a:t>
            </a:r>
            <a:endParaRPr>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Remove numbers</a:t>
            </a:r>
            <a:endParaRPr>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Split attached words</a:t>
            </a:r>
            <a:endParaRPr>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Remove small length words</a:t>
            </a:r>
            <a:endParaRPr>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Remove extra whitespaces</a:t>
            </a:r>
            <a:endParaRPr>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Spelling corrections</a:t>
            </a:r>
            <a:endParaRPr>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Lemmatization</a:t>
            </a:r>
            <a:endParaRPr>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Remove stopwords</a:t>
            </a:r>
            <a:endParaRPr>
              <a:solidFill>
                <a:schemeClr val="lt1"/>
              </a:solidFill>
              <a:latin typeface="Montserrat"/>
              <a:ea typeface="Montserrat"/>
              <a:cs typeface="Montserrat"/>
              <a:sym typeface="Montserrat"/>
            </a:endParaRPr>
          </a:p>
          <a:p>
            <a:pPr indent="-342900" lvl="0" marL="457200" rtl="0" algn="l">
              <a:spcBef>
                <a:spcPts val="0"/>
              </a:spcBef>
              <a:spcAft>
                <a:spcPts val="0"/>
              </a:spcAft>
              <a:buClr>
                <a:schemeClr val="lt1"/>
              </a:buClr>
              <a:buSzPts val="1800"/>
              <a:buFont typeface="Montserrat"/>
              <a:buChar char="●"/>
            </a:pPr>
            <a:r>
              <a:rPr lang="en-GB">
                <a:solidFill>
                  <a:schemeClr val="lt1"/>
                </a:solidFill>
                <a:latin typeface="Montserrat"/>
                <a:ea typeface="Montserrat"/>
                <a:cs typeface="Montserrat"/>
                <a:sym typeface="Montserrat"/>
              </a:rPr>
              <a:t>Remove frequent words</a:t>
            </a:r>
            <a:endParaRPr>
              <a:solidFill>
                <a:schemeClr val="lt1"/>
              </a:solidFill>
              <a:latin typeface="Montserrat"/>
              <a:ea typeface="Montserrat"/>
              <a:cs typeface="Montserrat"/>
              <a:sym typeface="Montserrat"/>
            </a:endParaRPr>
          </a:p>
        </p:txBody>
      </p:sp>
      <p:pic>
        <p:nvPicPr>
          <p:cNvPr id="83" name="Google Shape;83;p17"/>
          <p:cNvPicPr preferRelativeResize="0"/>
          <p:nvPr/>
        </p:nvPicPr>
        <p:blipFill>
          <a:blip r:embed="rId3">
            <a:alphaModFix/>
          </a:blip>
          <a:stretch>
            <a:fillRect/>
          </a:stretch>
        </p:blipFill>
        <p:spPr>
          <a:xfrm rot="-5400000">
            <a:off x="5812413" y="2008238"/>
            <a:ext cx="3828450" cy="18801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Feature Extraction - </a:t>
            </a:r>
            <a:r>
              <a:rPr b="1" lang="en-GB">
                <a:latin typeface="Montserrat"/>
                <a:ea typeface="Montserrat"/>
                <a:cs typeface="Montserrat"/>
                <a:sym typeface="Montserrat"/>
              </a:rPr>
              <a:t>Length of documents</a:t>
            </a:r>
            <a:endParaRPr b="1">
              <a:latin typeface="Montserrat"/>
              <a:ea typeface="Montserrat"/>
              <a:cs typeface="Montserrat"/>
              <a:sym typeface="Montserrat"/>
            </a:endParaRPr>
          </a:p>
        </p:txBody>
      </p:sp>
      <p:sp>
        <p:nvSpPr>
          <p:cNvPr id="89" name="Google Shape;89;p18"/>
          <p:cNvSpPr txBox="1"/>
          <p:nvPr>
            <p:ph idx="1" type="body"/>
          </p:nvPr>
        </p:nvSpPr>
        <p:spPr>
          <a:xfrm>
            <a:off x="311700" y="1000075"/>
            <a:ext cx="8520600" cy="3416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p:txBody>
      </p:sp>
      <p:pic>
        <p:nvPicPr>
          <p:cNvPr id="90" name="Google Shape;90;p18"/>
          <p:cNvPicPr preferRelativeResize="0"/>
          <p:nvPr/>
        </p:nvPicPr>
        <p:blipFill>
          <a:blip r:embed="rId3">
            <a:alphaModFix/>
          </a:blip>
          <a:stretch>
            <a:fillRect/>
          </a:stretch>
        </p:blipFill>
        <p:spPr>
          <a:xfrm>
            <a:off x="586000" y="987252"/>
            <a:ext cx="7948400" cy="398514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9"/>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Number of words in documents</a:t>
            </a:r>
            <a:endParaRPr sz="18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b="1">
              <a:latin typeface="Montserrat"/>
              <a:ea typeface="Montserrat"/>
              <a:cs typeface="Montserrat"/>
              <a:sym typeface="Montserrat"/>
            </a:endParaRPr>
          </a:p>
        </p:txBody>
      </p:sp>
      <p:sp>
        <p:nvSpPr>
          <p:cNvPr id="96" name="Google Shape;96;p19"/>
          <p:cNvSpPr txBox="1"/>
          <p:nvPr>
            <p:ph idx="1" type="body"/>
          </p:nvPr>
        </p:nvSpPr>
        <p:spPr>
          <a:xfrm>
            <a:off x="311700" y="1000075"/>
            <a:ext cx="8520600" cy="3416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p:txBody>
      </p:sp>
      <p:pic>
        <p:nvPicPr>
          <p:cNvPr id="97" name="Google Shape;97;p19"/>
          <p:cNvPicPr preferRelativeResize="0"/>
          <p:nvPr/>
        </p:nvPicPr>
        <p:blipFill>
          <a:blip r:embed="rId3">
            <a:alphaModFix/>
          </a:blip>
          <a:stretch>
            <a:fillRect/>
          </a:stretch>
        </p:blipFill>
        <p:spPr>
          <a:xfrm>
            <a:off x="585802" y="926625"/>
            <a:ext cx="8044975" cy="40835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0"/>
          <p:cNvSpPr txBox="1"/>
          <p:nvPr>
            <p:ph type="title"/>
          </p:nvPr>
        </p:nvSpPr>
        <p:spPr>
          <a:xfrm>
            <a:off x="311700" y="216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Average number of words in documents</a:t>
            </a:r>
            <a:endParaRPr b="1">
              <a:latin typeface="Montserrat"/>
              <a:ea typeface="Montserrat"/>
              <a:cs typeface="Montserrat"/>
              <a:sym typeface="Montserrat"/>
            </a:endParaRPr>
          </a:p>
          <a:p>
            <a:pPr indent="0" lvl="0" marL="0" rtl="0" algn="l">
              <a:spcBef>
                <a:spcPts val="0"/>
              </a:spcBef>
              <a:spcAft>
                <a:spcPts val="0"/>
              </a:spcAft>
              <a:buNone/>
            </a:pPr>
            <a:r>
              <a:t/>
            </a:r>
            <a:endParaRPr b="1">
              <a:latin typeface="Montserrat"/>
              <a:ea typeface="Montserrat"/>
              <a:cs typeface="Montserrat"/>
              <a:sym typeface="Montserrat"/>
            </a:endParaRPr>
          </a:p>
        </p:txBody>
      </p:sp>
      <p:sp>
        <p:nvSpPr>
          <p:cNvPr id="103" name="Google Shape;103;p20"/>
          <p:cNvSpPr txBox="1"/>
          <p:nvPr>
            <p:ph idx="1" type="body"/>
          </p:nvPr>
        </p:nvSpPr>
        <p:spPr>
          <a:xfrm>
            <a:off x="311700" y="1000075"/>
            <a:ext cx="8520600" cy="3416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p:txBody>
      </p:sp>
      <p:pic>
        <p:nvPicPr>
          <p:cNvPr id="104" name="Google Shape;104;p20"/>
          <p:cNvPicPr preferRelativeResize="0"/>
          <p:nvPr/>
        </p:nvPicPr>
        <p:blipFill>
          <a:blip r:embed="rId3">
            <a:alphaModFix/>
          </a:blip>
          <a:stretch>
            <a:fillRect/>
          </a:stretch>
        </p:blipFill>
        <p:spPr>
          <a:xfrm>
            <a:off x="495300" y="923875"/>
            <a:ext cx="8071236" cy="40910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ontserrat"/>
                <a:ea typeface="Montserrat"/>
                <a:cs typeface="Montserrat"/>
                <a:sym typeface="Montserrat"/>
              </a:rPr>
              <a:t>Frequent words in all documents</a:t>
            </a:r>
            <a:endParaRPr b="1">
              <a:latin typeface="Montserrat"/>
              <a:ea typeface="Montserrat"/>
              <a:cs typeface="Montserrat"/>
              <a:sym typeface="Montserrat"/>
            </a:endParaRPr>
          </a:p>
        </p:txBody>
      </p:sp>
      <p:sp>
        <p:nvSpPr>
          <p:cNvPr id="110" name="Google Shape;110;p21"/>
          <p:cNvSpPr txBox="1"/>
          <p:nvPr>
            <p:ph idx="1" type="body"/>
          </p:nvPr>
        </p:nvSpPr>
        <p:spPr>
          <a:xfrm>
            <a:off x="162950" y="917150"/>
            <a:ext cx="8520600" cy="37719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p:txBody>
      </p:sp>
      <p:pic>
        <p:nvPicPr>
          <p:cNvPr id="111" name="Google Shape;111;p21"/>
          <p:cNvPicPr preferRelativeResize="0"/>
          <p:nvPr/>
        </p:nvPicPr>
        <p:blipFill>
          <a:blip r:embed="rId3">
            <a:alphaModFix/>
          </a:blip>
          <a:stretch>
            <a:fillRect/>
          </a:stretch>
        </p:blipFill>
        <p:spPr>
          <a:xfrm>
            <a:off x="1079500" y="989475"/>
            <a:ext cx="7073087" cy="38519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CC0000"/>
      </a:dk1>
      <a:lt1>
        <a:srgbClr val="134F5C"/>
      </a:lt1>
      <a:dk2>
        <a:srgbClr val="F5FDFF"/>
      </a:dk2>
      <a:lt2>
        <a:srgbClr val="FFF1F1"/>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